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y="6858000" cx="12192000"/>
  <p:notesSz cx="7010400" cy="9296400"/>
  <p:defaultTextStyle>
    <a:defPPr lvl="0">
      <a:defRPr lang="es-MX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95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5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3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0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62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18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47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6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2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2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0E07-5F82-4CAB-997A-DCAC3F888CA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27CF2-BCDC-4157-A3A8-32E027A26D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5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00011"/>
            <a:ext cx="9144000" cy="300077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Guía rápida para la Elaboración de una Ovitrampa Casera para el Mosquito Transmisor del Dengue</a:t>
            </a:r>
            <a:endParaRPr lang="es-MX" dirty="0"/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047363" y="355241"/>
            <a:ext cx="8097274" cy="12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683" t="29098" r="65352" b="42156"/>
          <a:stretch/>
        </p:blipFill>
        <p:spPr>
          <a:xfrm>
            <a:off x="5048517" y="4675029"/>
            <a:ext cx="2434108" cy="19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0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8048" y="1581887"/>
            <a:ext cx="10515600" cy="1325563"/>
          </a:xfrm>
        </p:spPr>
        <p:txBody>
          <a:bodyPr/>
          <a:lstStyle/>
          <a:p>
            <a:r>
              <a:rPr lang="es-MX" b="1" dirty="0" smtClean="0">
                <a:latin typeface="Panton" panose="00000500000000000000" pitchFamily="50" charset="0"/>
              </a:rPr>
              <a:t>¿Sabías que?</a:t>
            </a:r>
            <a:endParaRPr lang="es-MX" b="1" dirty="0">
              <a:latin typeface="Panton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907450"/>
            <a:ext cx="10515600" cy="4351338"/>
          </a:xfrm>
        </p:spPr>
        <p:txBody>
          <a:bodyPr/>
          <a:lstStyle/>
          <a:p>
            <a:pPr algn="just"/>
            <a:r>
              <a:rPr lang="es-MX" dirty="0" smtClean="0">
                <a:latin typeface="Panton" panose="00000500000000000000" pitchFamily="50" charset="0"/>
              </a:rPr>
              <a:t>Existen ovitrampas que puedes elaborar en casa con materiales reciclables, las cuales ayudan a interrumpir el ciclo de reproducción del mosco trasmisor del Dengue y tienen la finalidad de atraer a la hembra para que ponga sus huevecillos en un sitio que elimina sus crías. </a:t>
            </a:r>
            <a:endParaRPr lang="es-MX" dirty="0">
              <a:latin typeface="Panton" panose="00000500000000000000" pitchFamily="50" charset="0"/>
            </a:endParaRPr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047363" y="355241"/>
            <a:ext cx="8097274" cy="12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246" t="45765" r="67921" b="27586"/>
          <a:stretch/>
        </p:blipFill>
        <p:spPr>
          <a:xfrm>
            <a:off x="5007735" y="4481849"/>
            <a:ext cx="217653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51888"/>
            <a:ext cx="10515600" cy="651593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atin typeface="Panton" panose="00000500000000000000" pitchFamily="50" charset="0"/>
              </a:rPr>
              <a:t>Procedimientos para la construcción de la Oviotrampa </a:t>
            </a:r>
            <a:endParaRPr lang="es-MX" sz="3200" b="1" dirty="0">
              <a:latin typeface="Panton" panose="00000500000000000000" pitchFamily="50" charset="0"/>
            </a:endParaRPr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047363" y="316605"/>
            <a:ext cx="8097274" cy="12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838199" y="2222964"/>
            <a:ext cx="93064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b="1" dirty="0" smtClean="0">
                <a:latin typeface="Panton" panose="00000500000000000000" pitchFamily="50" charset="0"/>
              </a:rPr>
              <a:t>Materiales: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Botella de refresco de 3 litros con tapa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Tijeras punta redonda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Tul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Pintura acrílica negro mate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Brocha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Aro de PVC 4 pulgadas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Quimio atrayente para vector ( proporcionado por Servicios de Salud de Veracruz)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Exacto para corte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Tira de Pellón </a:t>
            </a:r>
          </a:p>
          <a:p>
            <a:r>
              <a:rPr lang="es-MX" sz="2000" dirty="0" smtClean="0">
                <a:latin typeface="Panton" panose="00000500000000000000" pitchFamily="50" charset="0"/>
              </a:rPr>
              <a:t>Silicón</a:t>
            </a:r>
          </a:p>
          <a:p>
            <a:endParaRPr lang="es-MX" sz="2000" dirty="0" smtClean="0">
              <a:latin typeface="Pant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738" y="1470212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>
                <a:latin typeface="Panton" panose="00000500000000000000" pitchFamily="50" charset="0"/>
              </a:rPr>
              <a:t>Preparación de la Ovitrampa</a:t>
            </a:r>
            <a:endParaRPr lang="es-MX" sz="4000" b="1" dirty="0">
              <a:latin typeface="Panton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0738" y="2236890"/>
            <a:ext cx="8292921" cy="3983605"/>
          </a:xfrm>
        </p:spPr>
        <p:txBody>
          <a:bodyPr>
            <a:noAutofit/>
          </a:bodyPr>
          <a:lstStyle/>
          <a:p>
            <a:pPr algn="just"/>
            <a:r>
              <a:rPr lang="es-MX" sz="2400" b="1" dirty="0" smtClean="0">
                <a:latin typeface="Panton" panose="00000500000000000000" pitchFamily="50" charset="0"/>
              </a:rPr>
              <a:t>Paso 1: </a:t>
            </a:r>
            <a:r>
              <a:rPr lang="es-MX" sz="2400" dirty="0">
                <a:latin typeface="Panton" panose="00000500000000000000" pitchFamily="50" charset="0"/>
              </a:rPr>
              <a:t>C</a:t>
            </a:r>
            <a:r>
              <a:rPr lang="es-MX" sz="2400" dirty="0" smtClean="0">
                <a:latin typeface="Panton" panose="00000500000000000000" pitchFamily="50" charset="0"/>
              </a:rPr>
              <a:t>ortar un recuadro de 12 x 9 cm. en la parte </a:t>
            </a:r>
            <a:r>
              <a:rPr lang="es-MX" sz="2400" dirty="0">
                <a:latin typeface="Panton" panose="00000500000000000000" pitchFamily="50" charset="0"/>
              </a:rPr>
              <a:t>c</a:t>
            </a:r>
            <a:r>
              <a:rPr lang="es-MX" sz="2400" dirty="0" smtClean="0">
                <a:latin typeface="Panton" panose="00000500000000000000" pitchFamily="50" charset="0"/>
              </a:rPr>
              <a:t>entral de la botella de refresco, tal como se muestra en la figura 1. </a:t>
            </a:r>
          </a:p>
          <a:p>
            <a:pPr algn="just"/>
            <a:r>
              <a:rPr lang="es-MX" sz="2400" b="1" dirty="0" smtClean="0">
                <a:latin typeface="Panton" panose="00000500000000000000" pitchFamily="50" charset="0"/>
              </a:rPr>
              <a:t>Paso 2: </a:t>
            </a:r>
            <a:r>
              <a:rPr lang="es-MX" sz="2400" dirty="0" smtClean="0">
                <a:latin typeface="Panton" panose="00000500000000000000" pitchFamily="50" charset="0"/>
              </a:rPr>
              <a:t>Pintar la ovitrampa por la parte externa, como se muestra en la figura 1.</a:t>
            </a:r>
          </a:p>
          <a:p>
            <a:pPr algn="just"/>
            <a:r>
              <a:rPr lang="es-MX" sz="2400" b="1" dirty="0" smtClean="0">
                <a:latin typeface="Panton" panose="00000500000000000000" pitchFamily="50" charset="0"/>
              </a:rPr>
              <a:t>Paso 3: </a:t>
            </a:r>
            <a:r>
              <a:rPr lang="es-MX" sz="2400" dirty="0" smtClean="0">
                <a:latin typeface="Panton" panose="00000500000000000000" pitchFamily="50" charset="0"/>
              </a:rPr>
              <a:t>Cortar un aro de tubo de PVC de 4 pulgadas, la altura aproximada del aro es de 1.5 cm. y pegue la malla tul con silicón como en la figura 2.</a:t>
            </a:r>
          </a:p>
          <a:p>
            <a:pPr algn="just"/>
            <a:r>
              <a:rPr lang="es-MX" sz="2400" b="1" dirty="0" smtClean="0">
                <a:latin typeface="Panton" panose="00000500000000000000" pitchFamily="50" charset="0"/>
              </a:rPr>
              <a:t>Paso 4</a:t>
            </a:r>
            <a:r>
              <a:rPr lang="es-MX" sz="2400" dirty="0" smtClean="0">
                <a:latin typeface="Panton" panose="00000500000000000000" pitchFamily="50" charset="0"/>
              </a:rPr>
              <a:t>: Cortar una tira de pellón de 3 cm. de ancho por 40 cm. de largo.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3803" t="27031" r="25316" b="45026"/>
          <a:stretch/>
        </p:blipFill>
        <p:spPr>
          <a:xfrm>
            <a:off x="9626956" y="1783486"/>
            <a:ext cx="1326525" cy="17994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6761" t="55449" r="18661" b="22381"/>
          <a:stretch/>
        </p:blipFill>
        <p:spPr>
          <a:xfrm>
            <a:off x="9401577" y="3911141"/>
            <a:ext cx="1777284" cy="1519707"/>
          </a:xfrm>
          <a:prstGeom prst="rect">
            <a:avLst/>
          </a:prstGeom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069901" y="223652"/>
            <a:ext cx="7557056" cy="11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95436"/>
            <a:ext cx="10515600" cy="768216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latin typeface="Panton" panose="00000500000000000000" pitchFamily="50" charset="0"/>
              </a:rPr>
              <a:t>Elaboración final de la Ovitrampa </a:t>
            </a:r>
            <a:endParaRPr lang="es-MX" sz="4000" b="1" dirty="0">
              <a:latin typeface="Panton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00749"/>
            <a:ext cx="9503535" cy="4351338"/>
          </a:xfrm>
        </p:spPr>
        <p:txBody>
          <a:bodyPr>
            <a:normAutofit/>
          </a:bodyPr>
          <a:lstStyle/>
          <a:p>
            <a:pPr algn="just"/>
            <a:r>
              <a:rPr lang="es-MX" sz="2000" b="1" dirty="0" smtClean="0">
                <a:latin typeface="Panton" panose="00000500000000000000" pitchFamily="50" charset="0"/>
              </a:rPr>
              <a:t>Paso 1: </a:t>
            </a:r>
            <a:r>
              <a:rPr lang="es-MX" sz="2000" dirty="0" smtClean="0">
                <a:latin typeface="Panton" panose="00000500000000000000" pitchFamily="50" charset="0"/>
              </a:rPr>
              <a:t>Identificar un lugar húmedo, obscuro y fresco en el hogar (debajo de un lavadero, por ejemplo).</a:t>
            </a:r>
          </a:p>
          <a:p>
            <a:pPr algn="just"/>
            <a:r>
              <a:rPr lang="es-MX" sz="2000" b="1" dirty="0" smtClean="0">
                <a:latin typeface="Panton" panose="00000500000000000000" pitchFamily="50" charset="0"/>
              </a:rPr>
              <a:t>Paso 2: </a:t>
            </a:r>
            <a:r>
              <a:rPr lang="es-MX" sz="2000" dirty="0" smtClean="0">
                <a:latin typeface="Panton" panose="00000500000000000000" pitchFamily="50" charset="0"/>
              </a:rPr>
              <a:t>Agregar un litro de agua potable al interior del envase.</a:t>
            </a:r>
          </a:p>
          <a:p>
            <a:pPr algn="just"/>
            <a:r>
              <a:rPr lang="es-MX" sz="2000" b="1" dirty="0" smtClean="0">
                <a:latin typeface="Panton" panose="00000500000000000000" pitchFamily="50" charset="0"/>
              </a:rPr>
              <a:t>Paso 3: </a:t>
            </a:r>
            <a:r>
              <a:rPr lang="es-MX" sz="2000" dirty="0" smtClean="0">
                <a:latin typeface="Panton" panose="00000500000000000000" pitchFamily="50" charset="0"/>
              </a:rPr>
              <a:t>Agregue la cantidad de odorante indicado y mezclar perfectamente.</a:t>
            </a:r>
          </a:p>
          <a:p>
            <a:pPr algn="just"/>
            <a:r>
              <a:rPr lang="es-MX" sz="2000" b="1" dirty="0" smtClean="0">
                <a:latin typeface="Panton" panose="00000500000000000000" pitchFamily="50" charset="0"/>
              </a:rPr>
              <a:t>Paso 4: </a:t>
            </a:r>
            <a:r>
              <a:rPr lang="es-MX" sz="2000" dirty="0" smtClean="0">
                <a:latin typeface="Panton" panose="00000500000000000000" pitchFamily="50" charset="0"/>
              </a:rPr>
              <a:t>Colocar la barrera de contención (armada en paso del acondicionamiento) en el interior de la botella recortada y pintada previamente, a una distancia aproximada de 5 cm. ( figura 3)</a:t>
            </a:r>
          </a:p>
          <a:p>
            <a:pPr algn="just"/>
            <a:r>
              <a:rPr lang="es-MX" sz="2000" b="1" dirty="0" smtClean="0">
                <a:latin typeface="Panton" panose="00000500000000000000" pitchFamily="50" charset="0"/>
              </a:rPr>
              <a:t>Paso 5</a:t>
            </a:r>
            <a:r>
              <a:rPr lang="es-MX" sz="2000" dirty="0" smtClean="0">
                <a:latin typeface="Panton" panose="00000500000000000000" pitchFamily="50" charset="0"/>
              </a:rPr>
              <a:t>: Colocar la tira de pellón en el interior de la botella, por encima de la barrera de contención (procurar que el agua este en contacto con el pellón y ajústelo a las paredes interiores de la botella).</a:t>
            </a:r>
            <a:endParaRPr lang="es-MX" sz="2000" dirty="0">
              <a:latin typeface="Panton" panose="00000500000000000000" pitchFamily="50" charset="0"/>
            </a:endParaRPr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069901" y="223652"/>
            <a:ext cx="7557056" cy="11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366" t="27031" r="14965" b="45726"/>
          <a:stretch/>
        </p:blipFill>
        <p:spPr>
          <a:xfrm>
            <a:off x="10586432" y="3131973"/>
            <a:ext cx="1300767" cy="16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8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1" y="1379961"/>
            <a:ext cx="10515600" cy="1325563"/>
          </a:xfrm>
        </p:spPr>
        <p:txBody>
          <a:bodyPr/>
          <a:lstStyle/>
          <a:p>
            <a:r>
              <a:rPr lang="es-MX" b="1" dirty="0" smtClean="0">
                <a:latin typeface="Panton" panose="00000500000000000000" pitchFamily="50" charset="0"/>
              </a:rPr>
              <a:t>Monitoreo de la Efectividad</a:t>
            </a:r>
            <a:endParaRPr lang="es-MX" b="1" dirty="0">
              <a:latin typeface="Panton" panose="00000500000000000000" pitchFamily="50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1231" y="2727146"/>
            <a:ext cx="10515600" cy="2437282"/>
          </a:xfrm>
        </p:spPr>
        <p:txBody>
          <a:bodyPr/>
          <a:lstStyle/>
          <a:p>
            <a:pPr algn="just"/>
            <a:r>
              <a:rPr lang="es-MX" dirty="0" smtClean="0">
                <a:latin typeface="Panton" panose="00000500000000000000" pitchFamily="50" charset="0"/>
              </a:rPr>
              <a:t>Revisar cada 7 días y observar si hay larvas o moscos adultos en el agua. </a:t>
            </a:r>
          </a:p>
          <a:p>
            <a:pPr algn="just"/>
            <a:r>
              <a:rPr lang="es-MX" b="1" dirty="0" smtClean="0">
                <a:latin typeface="Panton" panose="00000500000000000000" pitchFamily="50" charset="0"/>
              </a:rPr>
              <a:t>Nota: </a:t>
            </a:r>
            <a:r>
              <a:rPr lang="es-MX" dirty="0" smtClean="0">
                <a:latin typeface="Panton" panose="00000500000000000000" pitchFamily="50" charset="0"/>
              </a:rPr>
              <a:t>para efectuar una revisión más adecuada, quita la barrera de contención y observe si hay moscos ahogados o larvas vivas, una vez terminada la revisión deberá ensamblar nuevamente.</a:t>
            </a:r>
            <a:endParaRPr lang="es-MX" dirty="0">
              <a:latin typeface="Panton" panose="00000500000000000000" pitchFamily="50" charset="0"/>
            </a:endParaRPr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108537" y="378198"/>
            <a:ext cx="7557056" cy="11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11236"/>
            <a:ext cx="10515600" cy="1677429"/>
          </a:xfrm>
        </p:spPr>
        <p:txBody>
          <a:bodyPr/>
          <a:lstStyle/>
          <a:p>
            <a:pPr marL="0" indent="0" algn="ctr">
              <a:buNone/>
            </a:pPr>
            <a:r>
              <a:rPr lang="es-MX" sz="3200" b="1" dirty="0" smtClean="0">
                <a:solidFill>
                  <a:srgbClr val="660033"/>
                </a:solidFill>
                <a:latin typeface="Panton" panose="00000500000000000000" pitchFamily="50" charset="0"/>
              </a:rPr>
              <a:t>L.E.P.I.B. ADRIÁN MOTA MONTOYA</a:t>
            </a:r>
          </a:p>
          <a:p>
            <a:pPr marL="0" indent="0" algn="ctr">
              <a:buNone/>
            </a:pP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Panton" panose="00000500000000000000" pitchFamily="50" charset="0"/>
              </a:rPr>
              <a:t>COORDINADOR DE DELEGACIONES REGIONALES </a:t>
            </a:r>
          </a:p>
          <a:p>
            <a:pPr marL="0" indent="0" algn="ctr">
              <a:buNone/>
            </a:pP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Panton" panose="00000500000000000000" pitchFamily="50" charset="0"/>
              </a:rPr>
              <a:t>DE LA SECRETARÍA DE EDUCACIÓN DE VERACRUZ</a:t>
            </a:r>
          </a:p>
          <a:p>
            <a:pPr marL="0" indent="0">
              <a:buNone/>
            </a:pPr>
            <a:endParaRPr lang="es-MX" dirty="0">
              <a:solidFill>
                <a:srgbClr val="660033"/>
              </a:solidFill>
            </a:endParaRPr>
          </a:p>
        </p:txBody>
      </p:sp>
      <p:pic>
        <p:nvPicPr>
          <p:cNvPr id="4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2192" r="3957" b="21625"/>
          <a:stretch>
            <a:fillRect/>
          </a:stretch>
        </p:blipFill>
        <p:spPr bwMode="auto">
          <a:xfrm>
            <a:off x="2095659" y="403956"/>
            <a:ext cx="7557056" cy="113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03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